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</p:sldMasterIdLst>
  <p:notesMasterIdLst>
    <p:notesMasterId r:id="rId25"/>
  </p:notesMasterIdLst>
  <p:sldIdLst>
    <p:sldId id="968" r:id="rId6"/>
    <p:sldId id="872" r:id="rId7"/>
    <p:sldId id="969" r:id="rId8"/>
    <p:sldId id="948" r:id="rId9"/>
    <p:sldId id="978" r:id="rId10"/>
    <p:sldId id="973" r:id="rId11"/>
    <p:sldId id="974" r:id="rId12"/>
    <p:sldId id="975" r:id="rId13"/>
    <p:sldId id="976" r:id="rId14"/>
    <p:sldId id="950" r:id="rId15"/>
    <p:sldId id="951" r:id="rId16"/>
    <p:sldId id="952" r:id="rId17"/>
    <p:sldId id="955" r:id="rId18"/>
    <p:sldId id="956" r:id="rId19"/>
    <p:sldId id="971" r:id="rId20"/>
    <p:sldId id="960" r:id="rId21"/>
    <p:sldId id="966" r:id="rId22"/>
    <p:sldId id="765" r:id="rId23"/>
    <p:sldId id="439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968"/>
            <p14:sldId id="872"/>
            <p14:sldId id="969"/>
            <p14:sldId id="948"/>
            <p14:sldId id="978"/>
            <p14:sldId id="973"/>
            <p14:sldId id="974"/>
            <p14:sldId id="975"/>
            <p14:sldId id="976"/>
            <p14:sldId id="950"/>
            <p14:sldId id="951"/>
            <p14:sldId id="952"/>
            <p14:sldId id="955"/>
            <p14:sldId id="956"/>
            <p14:sldId id="971"/>
            <p14:sldId id="960"/>
            <p14:sldId id="966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74" d="100"/>
          <a:sy n="74" d="100"/>
        </p:scale>
        <p:origin x="-111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33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4429125" y="83820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3102769" y="293370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3188494" y="1457325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5753100" y="1328738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5855494" y="3118247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971675"/>
            <a:ext cx="17026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16" y="1971675"/>
            <a:ext cx="170259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233614" y="1549005"/>
            <a:ext cx="289322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1527572" y="2207419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6893719" y="2097881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066925" y="211336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10" y="3167063"/>
            <a:ext cx="12477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199211"/>
            <a:ext cx="571500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47" y="3026570"/>
            <a:ext cx="689372" cy="87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79" y="3514725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69" y="3514725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60" y="3505200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29013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9" y="3505200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35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60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85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8" y="3858816"/>
            <a:ext cx="6844903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5113736" y="3481389"/>
            <a:ext cx="383381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5195889" y="3668317"/>
            <a:ext cx="313135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4317208" y="83344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2830116" y="1095375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3621883" y="511969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4985147" y="411956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5882880" y="1013223"/>
            <a:ext cx="288131" cy="32980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6749655" y="1433512"/>
            <a:ext cx="288131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7541420" y="2046686"/>
            <a:ext cx="289322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3605214" y="3492103"/>
            <a:ext cx="1731169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3395664" y="3793331"/>
            <a:ext cx="669131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162051" y="3917157"/>
            <a:ext cx="3721894" cy="1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47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66" y="3492104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85" y="3481388"/>
            <a:ext cx="3429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1" y="3512344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72" y="3492104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94" y="3481388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719" y="3470672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1713310" y="3907614"/>
            <a:ext cx="6218633" cy="1084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33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học: 2022- 2023</a:t>
            </a:r>
            <a:r>
              <a:rPr lang="vi-VN" sz="33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33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3820519" y="2857500"/>
            <a:ext cx="1465659" cy="53091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3418285" y="2428325"/>
            <a:ext cx="3200400" cy="43815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88931" y="4287441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2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  <p:bldP spid="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6919003" y="843560"/>
            <a:ext cx="2117493" cy="4176462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614747" y="843558"/>
            <a:ext cx="2117493" cy="4176464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339752" y="843559"/>
            <a:ext cx="2117493" cy="4248472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7504" y="843559"/>
            <a:ext cx="2117493" cy="429994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267744" y="51470"/>
            <a:ext cx="4681248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36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36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36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508" y="683171"/>
            <a:ext cx="2191228" cy="341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2398037" y="843558"/>
            <a:ext cx="2101955" cy="325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4675778" y="843558"/>
            <a:ext cx="1978674" cy="325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6962297" y="843558"/>
            <a:ext cx="1930183" cy="31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33760" y="4096702"/>
            <a:ext cx="181796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dạy học trò làm gì?</a:t>
            </a:r>
            <a:endParaRPr lang="en-US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752" y="3891712"/>
            <a:ext cx="1926781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hướng dẫn học trò làm cách nào để gửi thư?</a:t>
            </a:r>
            <a:endParaRPr lang="en-US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6932" y="4096702"/>
            <a:ext cx="197530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đã nhận được điều gì bất </a:t>
            </a:r>
            <a:r>
              <a:rPr lang="vi-VN" smtClean="0">
                <a:cs typeface="Arial" pitchFamily="34" charset="0"/>
              </a:rPr>
              <a:t>ngờ?</a:t>
            </a:r>
            <a:endParaRPr lang="en-US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6143" y="3952686"/>
            <a:ext cx="1949265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đã cảm ơn học trò bằng cách nào?</a:t>
            </a: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3" grpId="0" animBg="1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5263221" y="1301548"/>
            <a:ext cx="3773275" cy="3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481973" y="1352875"/>
            <a:ext cx="3266491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124379" y="138157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8697" y="1626364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>
                <a:cs typeface="Arial" pitchFamily="34" charset="0"/>
              </a:rPr>
              <a:t>- Thầy giáo sẻ dạy học trò ...</a:t>
            </a:r>
            <a:endParaRPr lang="en-US" b="1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7859" y="2235166"/>
            <a:ext cx="426929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dirty="0">
                <a:cs typeface="Arial" pitchFamily="34" charset="0"/>
              </a:rPr>
              <a:t>- </a:t>
            </a:r>
            <a:r>
              <a:rPr lang="vi-VN" b="1" dirty="0" err="1">
                <a:cs typeface="Arial" pitchFamily="34" charset="0"/>
              </a:rPr>
              <a:t>Thầy</a:t>
            </a:r>
            <a:r>
              <a:rPr lang="vi-VN" b="1" dirty="0">
                <a:cs typeface="Arial" pitchFamily="34" charset="0"/>
              </a:rPr>
              <a:t> </a:t>
            </a:r>
            <a:r>
              <a:rPr lang="vi-VN" b="1" dirty="0" err="1">
                <a:cs typeface="Arial" pitchFamily="34" charset="0"/>
              </a:rPr>
              <a:t>giáo</a:t>
            </a:r>
            <a:r>
              <a:rPr lang="vi-VN" b="1" dirty="0">
                <a:cs typeface="Arial" pitchFamily="34" charset="0"/>
              </a:rPr>
              <a:t> </a:t>
            </a:r>
            <a:r>
              <a:rPr lang="vi-VN" b="1" dirty="0" err="1">
                <a:cs typeface="Arial" pitchFamily="34" charset="0"/>
              </a:rPr>
              <a:t>sẻ</a:t>
            </a:r>
            <a:r>
              <a:rPr lang="vi-VN" b="1" dirty="0">
                <a:cs typeface="Arial" pitchFamily="34" charset="0"/>
              </a:rPr>
              <a:t> </a:t>
            </a:r>
            <a:r>
              <a:rPr lang="vi-VN" b="1" dirty="0" err="1">
                <a:cs typeface="Arial" pitchFamily="34" charset="0"/>
              </a:rPr>
              <a:t>hướng</a:t>
            </a:r>
            <a:r>
              <a:rPr lang="vi-VN" b="1" dirty="0">
                <a:cs typeface="Arial" pitchFamily="34" charset="0"/>
              </a:rPr>
              <a:t> </a:t>
            </a:r>
            <a:r>
              <a:rPr lang="vi-VN" b="1" dirty="0" err="1">
                <a:cs typeface="Arial" pitchFamily="34" charset="0"/>
              </a:rPr>
              <a:t>dẫn</a:t>
            </a:r>
            <a:r>
              <a:rPr lang="vi-VN" b="1" dirty="0">
                <a:cs typeface="Arial" pitchFamily="34" charset="0"/>
              </a:rPr>
              <a:t> học </a:t>
            </a:r>
            <a:r>
              <a:rPr lang="vi-VN" b="1" dirty="0" err="1">
                <a:cs typeface="Arial" pitchFamily="34" charset="0"/>
              </a:rPr>
              <a:t>trò</a:t>
            </a:r>
            <a:r>
              <a:rPr lang="vi-VN" b="1" dirty="0">
                <a:cs typeface="Arial" pitchFamily="34" charset="0"/>
              </a:rPr>
              <a:t>...</a:t>
            </a:r>
            <a:endParaRPr lang="en-US" b="1" dirty="0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2931790"/>
            <a:ext cx="378801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>
                <a:cs typeface="Arial" pitchFamily="34" charset="0"/>
              </a:rPr>
              <a:t>- Thầy giáo sẻ đã nhận được ...</a:t>
            </a:r>
            <a:endParaRPr lang="en-US" b="1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654131"/>
            <a:ext cx="395514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>
                <a:cs typeface="Arial" pitchFamily="34" charset="0"/>
              </a:rPr>
              <a:t>- Thầy giáo sẻ đã cảm ơn học trò...</a:t>
            </a:r>
            <a:endParaRPr lang="en-US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23478"/>
            <a:ext cx="8554919" cy="449995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0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2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9" y="1424605"/>
            <a:ext cx="20097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5450904" y="2500743"/>
            <a:ext cx="771525" cy="5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5543475" y="2858045"/>
            <a:ext cx="771525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6438453" y="2986613"/>
            <a:ext cx="771525" cy="6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6963072" y="3195162"/>
            <a:ext cx="771525" cy="4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206687" y="1352875"/>
            <a:ext cx="488433" cy="646331"/>
            <a:chOff x="417444" y="2357467"/>
            <a:chExt cx="488433" cy="646331"/>
          </a:xfrm>
        </p:grpSpPr>
        <p:sp>
          <p:nvSpPr>
            <p:cNvPr id="42" name="Oval 4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9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724128" y="1277347"/>
            <a:ext cx="488433" cy="646331"/>
            <a:chOff x="417444" y="2357467"/>
            <a:chExt cx="488433" cy="646331"/>
          </a:xfrm>
        </p:grpSpPr>
        <p:sp>
          <p:nvSpPr>
            <p:cNvPr id="22" name="Oval 2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500197">
            <a:off x="7128328" y="3238661"/>
            <a:ext cx="1600418" cy="3808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1500" b="1">
                <a:solidFill>
                  <a:srgbClr val="002060"/>
                </a:solidFill>
                <a:cs typeface="Arial" pitchFamily="34" charset="0"/>
              </a:rPr>
              <a:t>Cảm ơn các trò</a:t>
            </a:r>
            <a:endParaRPr lang="en-US" sz="1500" b="1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724128" y="1275606"/>
            <a:ext cx="3010115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107505" y="123478"/>
            <a:ext cx="885698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724128" y="1277347"/>
            <a:ext cx="488433" cy="646331"/>
            <a:chOff x="417444" y="2357467"/>
            <a:chExt cx="488433" cy="646331"/>
          </a:xfrm>
        </p:grpSpPr>
        <p:sp>
          <p:nvSpPr>
            <p:cNvPr id="22" name="Oval 2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686096" y="1352875"/>
            <a:ext cx="488433" cy="646331"/>
            <a:chOff x="417444" y="2357467"/>
            <a:chExt cx="488433" cy="646331"/>
          </a:xfrm>
        </p:grpSpPr>
        <p:sp>
          <p:nvSpPr>
            <p:cNvPr id="37" name="Oval 36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500197">
            <a:off x="7128328" y="3238661"/>
            <a:ext cx="1600418" cy="3808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1500" b="1">
                <a:solidFill>
                  <a:srgbClr val="002060"/>
                </a:solidFill>
                <a:cs typeface="Arial" pitchFamily="34" charset="0"/>
              </a:rPr>
              <a:t>Cảm ơn các trò</a:t>
            </a:r>
            <a:endParaRPr lang="en-US" sz="1500" b="1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70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400" b="1">
                <a:latin typeface="UTM Avo" pitchFamily="18" charset="0"/>
              </a:rPr>
              <a:t>Kể lại từng đoạn của câu chuyện theo tranh</a:t>
            </a:r>
            <a:endParaRPr lang="en-US" sz="24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1979712" y="979961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915816" y="987574"/>
            <a:ext cx="12241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44208" y="1005719"/>
            <a:ext cx="1152128" cy="761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 - nghe:</a:t>
            </a: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kể cho bạn đủ nghe, rõ ràng, kể về những điều em đã biết theo điều gợi ý hay tranh vẽ.</a:t>
            </a:r>
            <a:endParaRPr lang="en-US" sz="220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Biết được các chi tiết trong chuyện  qua tranh minh hoạ.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>
                <a:solidFill>
                  <a:srgbClr val="C00000"/>
                </a:solidFill>
                <a:latin typeface="UTM Avo" pitchFamily="18" charset="0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UTM Avo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UTM Avo" pitchFamily="18" charset="0"/>
              </a:rPr>
              <a:t>đã</a:t>
            </a:r>
            <a:r>
              <a:rPr lang="en-US" sz="2200" b="1" dirty="0">
                <a:solidFill>
                  <a:srgbClr val="C00000"/>
                </a:solidFill>
                <a:latin typeface="UTM Avo" pitchFamily="18" charset="0"/>
              </a:rPr>
              <a:t> học </a:t>
            </a:r>
            <a:r>
              <a:rPr lang="en-US" sz="2200" b="1" dirty="0" err="1">
                <a:solidFill>
                  <a:srgbClr val="C00000"/>
                </a:solidFill>
                <a:latin typeface="UTM Avo" pitchFamily="18" charset="0"/>
              </a:rPr>
              <a:t>được</a:t>
            </a:r>
            <a:r>
              <a:rPr lang="en-US" sz="2200" b="1" dirty="0">
                <a:solidFill>
                  <a:srgbClr val="C00000"/>
                </a:solidFill>
                <a:latin typeface="UTM Avo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UTM Avo" pitchFamily="18" charset="0"/>
              </a:rPr>
              <a:t>gì</a:t>
            </a:r>
            <a:r>
              <a:rPr lang="en-US" sz="2200" b="1" dirty="0">
                <a:solidFill>
                  <a:srgbClr val="C00000"/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178212" cy="160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-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Kể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lại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được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từng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đoạn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của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câu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chuyện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dựa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vào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tranh.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Hiểu được tình cảm thân thiện của thầy giáo sẻ, biết sơ giản cách viết một bức thư.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1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 ( ti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ế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t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1 + 2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- Đọc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Thư viện biết đi </a:t>
            </a:r>
            <a:r>
              <a:rPr lang="en-US" altLang="en-US" sz="2400">
                <a:cs typeface="Arial" pitchFamily="34" charset="0"/>
              </a:rPr>
              <a:t>( trang </a:t>
            </a:r>
            <a:r>
              <a:rPr lang="vi-VN" altLang="en-US" sz="2400">
                <a:cs typeface="Arial" pitchFamily="34" charset="0"/>
              </a:rPr>
              <a:t>80</a:t>
            </a:r>
            <a:r>
              <a:rPr lang="en-US" altLang="en-US" sz="240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8640672" cy="1323656"/>
              <a:chOff x="-9578" y="-27511"/>
              <a:chExt cx="8640672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81731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smtClean="0">
                    <a:solidFill>
                      <a:srgbClr val="C00000"/>
                    </a:solidFill>
                    <a:latin typeface="UTM Avo" pitchFamily="18" charset="0"/>
                  </a:rPr>
                  <a:t>Thứ Ba ngày 28 tháng 3 năm 2023</a:t>
                </a:r>
                <a:endParaRPr lang="en-US" sz="3600" b="1">
                  <a:solidFill>
                    <a:srgbClr val="C00000"/>
                  </a:solidFill>
                  <a:latin typeface="UTM Avo" pitchFamily="18" charset="0"/>
                </a:endParaRPr>
              </a:p>
            </p:txBody>
          </p:sp>
        </p:grpSp>
      </p:grp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27" y="1785977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837067" y="1948234"/>
            <a:ext cx="4681248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Lớp 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 viết thư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12438" y="1402580"/>
            <a:ext cx="4681248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Hát kết hợp phụ họa đơn giản - Âm nhạc Lớp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0"/>
            <a:ext cx="8856983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67744" y="51470"/>
            <a:ext cx="4681248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40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40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4000" b="1"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6919003" y="843560"/>
            <a:ext cx="2117493" cy="4176462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614747" y="843558"/>
            <a:ext cx="2117493" cy="4176464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339752" y="843559"/>
            <a:ext cx="2117493" cy="4248472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7504" y="843559"/>
            <a:ext cx="2117493" cy="429994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267744" y="51470"/>
            <a:ext cx="4681248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36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36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36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508" y="683171"/>
            <a:ext cx="2191228" cy="341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2398037" y="843558"/>
            <a:ext cx="2101955" cy="325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4675778" y="843558"/>
            <a:ext cx="1978674" cy="325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6962297" y="843558"/>
            <a:ext cx="1930183" cy="31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33760" y="4096702"/>
            <a:ext cx="181796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dạy học trò làm gì?</a:t>
            </a:r>
            <a:endParaRPr lang="en-US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752" y="3891712"/>
            <a:ext cx="1926781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hướng dẫn học trò làm cách nào để gửi thư?</a:t>
            </a:r>
            <a:endParaRPr lang="en-US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6932" y="4096702"/>
            <a:ext cx="197530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đã nhận được điều gì bất </a:t>
            </a:r>
            <a:r>
              <a:rPr lang="vi-VN" smtClean="0">
                <a:cs typeface="Arial" pitchFamily="34" charset="0"/>
              </a:rPr>
              <a:t>ngờ?</a:t>
            </a:r>
            <a:endParaRPr lang="en-US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6143" y="3952686"/>
            <a:ext cx="1949265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đã cảm ơn học trò bằng cách nào?</a:t>
            </a: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3" grpId="0" animBg="1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33768" y="123478"/>
            <a:ext cx="9290759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0" y="0"/>
            <a:ext cx="9324527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4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0" y="123478"/>
            <a:ext cx="9036495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42995</TotalTime>
  <Words>369</Words>
  <Application>Microsoft Office PowerPoint</Application>
  <PresentationFormat>On-screen Show (16:9)</PresentationFormat>
  <Paragraphs>60</Paragraphs>
  <Slides>19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自定义设计方案</vt:lpstr>
      <vt:lpstr>1_自定义设计方案</vt:lpstr>
      <vt:lpstr>2_自定义设计方案</vt:lpstr>
      <vt:lpstr>1_Default Design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</cp:lastModifiedBy>
  <cp:revision>983</cp:revision>
  <dcterms:created xsi:type="dcterms:W3CDTF">2015-04-15T03:07:00Z</dcterms:created>
  <dcterms:modified xsi:type="dcterms:W3CDTF">2023-04-03T14:48:15Z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